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58" r:id="rId4"/>
    <p:sldId id="270" r:id="rId5"/>
    <p:sldId id="271" r:id="rId6"/>
    <p:sldId id="259" r:id="rId7"/>
    <p:sldId id="260" r:id="rId8"/>
    <p:sldId id="261" r:id="rId9"/>
    <p:sldId id="262" r:id="rId10"/>
    <p:sldId id="263" r:id="rId11"/>
    <p:sldId id="264" r:id="rId12"/>
    <p:sldId id="265" r:id="rId13"/>
    <p:sldId id="266" r:id="rId14"/>
    <p:sldId id="267" r:id="rId15"/>
    <p:sldId id="268" r:id="rId16"/>
    <p:sldId id="269" r:id="rId1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0" d="100"/>
          <a:sy n="120" d="100"/>
        </p:scale>
        <p:origin x="-752" y="-9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jpeg>
</file>

<file path=ppt/media/image3.jp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67A132F-D463-BE41-9FBD-68CC94CFA766}" type="datetimeFigureOut">
              <a:rPr lang="en-US" smtClean="0"/>
              <a:t>11/15/16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60A4247-2EA8-694D-8B42-69DD507A84D8}" type="slidenum">
              <a:rPr lang="en-US" smtClean="0"/>
              <a:t>‹#›</a:t>
            </a:fld>
            <a:endParaRPr lang="en-US"/>
          </a:p>
        </p:txBody>
      </p:sp>
    </p:spTree>
    <p:extLst>
      <p:ext uri="{BB962C8B-B14F-4D97-AF65-F5344CB8AC3E}">
        <p14:creationId xmlns:p14="http://schemas.microsoft.com/office/powerpoint/2010/main" val="22052016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the People of the United States, in Order to form a more perfect Union, establish Justice, insure domestic Tranquility, provide for the common defense, promote the general Welfare, and secure the Blessings of Liberty to ourselves and our Posterity, do ordain and establish this Constitution for the United States of America.”</a:t>
            </a:r>
          </a:p>
          <a:p>
            <a:r>
              <a:rPr lang="en-US" dirty="0" smtClean="0"/>
              <a:t>----- Meeting Notes (11/15/16 09:22) -----</a:t>
            </a:r>
          </a:p>
          <a:p>
            <a:r>
              <a:rPr lang="en-US" dirty="0" smtClean="0"/>
              <a:t>What do you think of when you think of the constitution?</a:t>
            </a:r>
          </a:p>
          <a:p>
            <a:endParaRPr lang="en-US" dirty="0" smtClean="0"/>
          </a:p>
          <a:p>
            <a:r>
              <a:rPr lang="en-US" dirty="0" smtClean="0"/>
              <a:t>For every thing you mentioned, let's take a moment to realize that in a Democracy, we as citizens are empowered to make that thing better, using the best proven thinking and technology.</a:t>
            </a:r>
          </a:p>
          <a:p>
            <a:endParaRPr lang="en-US" dirty="0" smtClean="0"/>
          </a:p>
          <a:p>
            <a:r>
              <a:rPr lang="en-US" dirty="0" smtClean="0"/>
              <a:t>One of the most important things, of course, is Voting.</a:t>
            </a:r>
          </a:p>
          <a:p>
            <a:r>
              <a:rPr lang="en-US" dirty="0" smtClean="0"/>
              <a:t>----- Meeting Notes (11/15/16 09:24) -----</a:t>
            </a:r>
          </a:p>
          <a:p>
            <a:r>
              <a:rPr lang="en-US" dirty="0" smtClean="0"/>
              <a:t>This talk is about different ways to count votes.</a:t>
            </a:r>
            <a:endParaRPr lang="en-US" dirty="0"/>
          </a:p>
        </p:txBody>
      </p:sp>
      <p:sp>
        <p:nvSpPr>
          <p:cNvPr id="4" name="Slide Number Placeholder 3"/>
          <p:cNvSpPr>
            <a:spLocks noGrp="1"/>
          </p:cNvSpPr>
          <p:nvPr>
            <p:ph type="sldNum" sz="quarter" idx="10"/>
          </p:nvPr>
        </p:nvSpPr>
        <p:spPr/>
        <p:txBody>
          <a:bodyPr/>
          <a:lstStyle/>
          <a:p>
            <a:fld id="{F60A4247-2EA8-694D-8B42-69DD507A84D8}" type="slidenum">
              <a:rPr lang="en-US" smtClean="0"/>
              <a:t>2</a:t>
            </a:fld>
            <a:endParaRPr lang="en-US"/>
          </a:p>
        </p:txBody>
      </p:sp>
    </p:spTree>
    <p:extLst>
      <p:ext uri="{BB962C8B-B14F-4D97-AF65-F5344CB8AC3E}">
        <p14:creationId xmlns:p14="http://schemas.microsoft.com/office/powerpoint/2010/main" val="303353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2774853"/>
            <a:ext cx="8305800" cy="85725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endParaRPr kumimoji="0" lang="en-US"/>
          </a:p>
        </p:txBody>
      </p:sp>
      <p:sp>
        <p:nvSpPr>
          <p:cNvPr id="28" name="Title 27"/>
          <p:cNvSpPr>
            <a:spLocks noGrp="1"/>
          </p:cNvSpPr>
          <p:nvPr>
            <p:ph type="ctrTitle"/>
          </p:nvPr>
        </p:nvSpPr>
        <p:spPr>
          <a:xfrm>
            <a:off x="457200" y="1075299"/>
            <a:ext cx="8305800" cy="14859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endParaRPr kumimoji="0" lang="en-US"/>
          </a:p>
        </p:txBody>
      </p:sp>
      <p:cxnSp>
        <p:nvCxnSpPr>
          <p:cNvPr id="8" name="Straight Connector 7"/>
          <p:cNvCxnSpPr/>
          <p:nvPr/>
        </p:nvCxnSpPr>
        <p:spPr>
          <a:xfrm>
            <a:off x="1463626"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2644727"/>
            <a:ext cx="45720" cy="3429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16" name="Slide Number Placeholder 15"/>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7" name="Footer Placeholder 16"/>
          <p:cNvSpPr>
            <a:spLocks noGrp="1"/>
          </p:cNvSpPr>
          <p:nvPr>
            <p:ph type="ftr" sz="quarter" idx="12"/>
          </p:nvPr>
        </p:nvSpPr>
        <p:spPr/>
        <p:txBody>
          <a:bodyPr/>
          <a:lstStyle/>
          <a:p>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kumimoji="0" lang="en-US"/>
          </a:p>
        </p:txBody>
      </p:sp>
      <p:sp>
        <p:nvSpPr>
          <p:cNvPr id="3" name="Vertical Text Placeholder 2"/>
          <p:cNvSpPr>
            <a:spLocks noGrp="1"/>
          </p:cNvSpPr>
          <p:nvPr>
            <p:ph type="body" orient="vert" idx="1"/>
          </p:nvPr>
        </p:nvSpPr>
        <p:spPr/>
        <p:txBody>
          <a:bodyPr vert="eaVert"/>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endParaRPr kumimoji="0"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143000"/>
            <a:ext cx="8229600"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14" name="Date Placeholder 13"/>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15" name="Slide Number Placeholder 14"/>
          <p:cNvSpPr>
            <a:spLocks noGrp="1"/>
          </p:cNvSpPr>
          <p:nvPr>
            <p:ph type="sldNum" sz="quarter" idx="15"/>
          </p:nvPr>
        </p:nvSpPr>
        <p:spPr/>
        <p:txBody>
          <a:bodyPr/>
          <a:lstStyle>
            <a:lvl1pPr algn="ctr">
              <a:defRPr/>
            </a:lvl1pPr>
          </a:lstStyle>
          <a:p>
            <a:fld id="{D2E57653-3E58-4892-A7ED-712530ACC680}" type="slidenum">
              <a:rPr kumimoji="0" lang="en-US" smtClean="0"/>
              <a:pPr eaLnBrk="1" latinLnBrk="0" hangingPunct="1"/>
              <a:t>‹#›</a:t>
            </a:fld>
            <a:endParaRPr kumimoji="0" lang="en-US"/>
          </a:p>
        </p:txBody>
      </p:sp>
      <p:sp>
        <p:nvSpPr>
          <p:cNvPr id="16" name="Footer Placeholder 15"/>
          <p:cNvSpPr>
            <a:spLocks noGrp="1"/>
          </p:cNvSpPr>
          <p:nvPr>
            <p:ph type="ftr" sz="quarter" idx="16"/>
          </p:nvPr>
        </p:nvSpPr>
        <p:spPr/>
        <p:txBody>
          <a:bodyPr/>
          <a:lstStyle/>
          <a:p>
            <a:endParaRPr kumimoji="0" lang="en-US"/>
          </a:p>
        </p:txBody>
      </p:sp>
      <p:sp>
        <p:nvSpPr>
          <p:cNvPr id="17" name="Title 16"/>
          <p:cNvSpPr>
            <a:spLocks noGrp="1"/>
          </p:cNvSpPr>
          <p:nvPr>
            <p:ph type="title"/>
          </p:nvPr>
        </p:nvSpPr>
        <p:spPr/>
        <p:txBody>
          <a:bodyPr rtlCol="0" anchor="b" anchorCtr="0"/>
          <a:lstStyle/>
          <a:p>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a:xfrm>
            <a:off x="685800" y="2628900"/>
            <a:ext cx="7924800" cy="10287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endParaRPr kumimoji="0" lang="en-US"/>
          </a:p>
        </p:txBody>
      </p:sp>
      <p:sp>
        <p:nvSpPr>
          <p:cNvPr id="3" name="Text Placeholder 2"/>
          <p:cNvSpPr>
            <a:spLocks noGrp="1"/>
          </p:cNvSpPr>
          <p:nvPr>
            <p:ph type="body" idx="1"/>
          </p:nvPr>
        </p:nvSpPr>
        <p:spPr>
          <a:xfrm>
            <a:off x="685800" y="3719148"/>
            <a:ext cx="7924800" cy="738552"/>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endParaRPr kumimoji="0" lang="en-US"/>
          </a:p>
        </p:txBody>
      </p:sp>
      <p:cxnSp>
        <p:nvCxnSpPr>
          <p:cNvPr id="7" name="Straight Connector 6"/>
          <p:cNvCxnSpPr/>
          <p:nvPr/>
        </p:nvCxnSpPr>
        <p:spPr>
          <a:xfrm>
            <a:off x="685800" y="3687744"/>
            <a:ext cx="7924800" cy="3226"/>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endParaRPr kumimoji="0" lang="en-US"/>
          </a:p>
        </p:txBody>
      </p:sp>
      <p:sp>
        <p:nvSpPr>
          <p:cNvPr id="11" name="Content Placeholder 10"/>
          <p:cNvSpPr>
            <a:spLocks noGrp="1"/>
          </p:cNvSpPr>
          <p:nvPr>
            <p:ph sz="half" idx="1"/>
          </p:nvPr>
        </p:nvSpPr>
        <p:spPr>
          <a:xfrm>
            <a:off x="457200" y="1143000"/>
            <a:ext cx="4059936"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13" name="Content Placeholder 12"/>
          <p:cNvSpPr>
            <a:spLocks noGrp="1"/>
          </p:cNvSpPr>
          <p:nvPr>
            <p:ph sz="half" idx="2"/>
          </p:nvPr>
        </p:nvSpPr>
        <p:spPr>
          <a:xfrm>
            <a:off x="4648200" y="1143000"/>
            <a:ext cx="4059936"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8" name="Footer Placeholder 7"/>
          <p:cNvSpPr>
            <a:spLocks noGrp="1"/>
          </p:cNvSpPr>
          <p:nvPr>
            <p:ph type="ftr" sz="quarter" idx="11"/>
          </p:nvPr>
        </p:nvSpPr>
        <p:spPr/>
        <p:txBody>
          <a:bodyPr/>
          <a:lstStyle/>
          <a:p>
            <a:endParaRPr kumimoji="0" lang="en-US"/>
          </a:p>
        </p:txBody>
      </p:sp>
      <p:sp>
        <p:nvSpPr>
          <p:cNvPr id="7" name="Date Placeholder 6"/>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3" name="Text Placeholder 2"/>
          <p:cNvSpPr>
            <a:spLocks noGrp="1"/>
          </p:cNvSpPr>
          <p:nvPr>
            <p:ph type="body" idx="1"/>
          </p:nvPr>
        </p:nvSpPr>
        <p:spPr>
          <a:xfrm>
            <a:off x="457200" y="1049695"/>
            <a:ext cx="4040188" cy="5715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endParaRPr kumimoji="0" lang="en-US"/>
          </a:p>
        </p:txBody>
      </p:sp>
      <p:sp>
        <p:nvSpPr>
          <p:cNvPr id="32" name="Content Placeholder 31"/>
          <p:cNvSpPr>
            <a:spLocks noGrp="1"/>
          </p:cNvSpPr>
          <p:nvPr>
            <p:ph sz="half" idx="2"/>
          </p:nvPr>
        </p:nvSpPr>
        <p:spPr>
          <a:xfrm>
            <a:off x="457200" y="1651422"/>
            <a:ext cx="4038600" cy="2935224"/>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34" name="Content Placeholder 33"/>
          <p:cNvSpPr>
            <a:spLocks noGrp="1"/>
          </p:cNvSpPr>
          <p:nvPr>
            <p:ph sz="quarter" idx="4"/>
          </p:nvPr>
        </p:nvSpPr>
        <p:spPr>
          <a:xfrm>
            <a:off x="4649788" y="1651422"/>
            <a:ext cx="4038600" cy="2935224"/>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2" name="Title 1"/>
          <p:cNvSpPr>
            <a:spLocks noGrp="1"/>
          </p:cNvSpPr>
          <p:nvPr>
            <p:ph type="title"/>
          </p:nvPr>
        </p:nvSpPr>
        <p:spPr>
          <a:xfrm>
            <a:off x="457200" y="116586"/>
            <a:ext cx="8229600" cy="857250"/>
          </a:xfrm>
        </p:spPr>
        <p:txBody>
          <a:bodyPr anchor="b" anchorCtr="0"/>
          <a:lstStyle>
            <a:lvl1pPr>
              <a:defRPr/>
            </a:lvl1pPr>
          </a:lstStyle>
          <a:p>
            <a:endParaRPr kumimoji="0" lang="en-US"/>
          </a:p>
        </p:txBody>
      </p:sp>
      <p:sp>
        <p:nvSpPr>
          <p:cNvPr id="12" name="Text Placeholder 11"/>
          <p:cNvSpPr>
            <a:spLocks noGrp="1"/>
          </p:cNvSpPr>
          <p:nvPr>
            <p:ph type="body" idx="3"/>
          </p:nvPr>
        </p:nvSpPr>
        <p:spPr>
          <a:xfrm>
            <a:off x="4648200" y="1049695"/>
            <a:ext cx="4040188" cy="5715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endParaRPr kumimoji="0" lang="en-US"/>
          </a:p>
        </p:txBody>
      </p:sp>
      <p:cxnSp>
        <p:nvCxnSpPr>
          <p:cNvPr id="10" name="Straight Connector 9"/>
          <p:cNvCxnSpPr/>
          <p:nvPr/>
        </p:nvCxnSpPr>
        <p:spPr>
          <a:xfrm>
            <a:off x="562945"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342900"/>
            <a:ext cx="6248400" cy="428625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3" name="Text Placeholder 2"/>
          <p:cNvSpPr>
            <a:spLocks noGrp="1"/>
          </p:cNvSpPr>
          <p:nvPr>
            <p:ph type="body" idx="2"/>
          </p:nvPr>
        </p:nvSpPr>
        <p:spPr>
          <a:xfrm>
            <a:off x="6781800" y="1200150"/>
            <a:ext cx="1984248" cy="280035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endParaRPr kumimoji="0" lang="en-US"/>
          </a:p>
        </p:txBody>
      </p:sp>
      <p:sp>
        <p:nvSpPr>
          <p:cNvPr id="31" name="Title 30"/>
          <p:cNvSpPr>
            <a:spLocks noGrp="1"/>
          </p:cNvSpPr>
          <p:nvPr>
            <p:ph type="title"/>
          </p:nvPr>
        </p:nvSpPr>
        <p:spPr>
          <a:xfrm>
            <a:off x="6781800" y="342900"/>
            <a:ext cx="19812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endParaRPr kumimoji="0" lang="en-US"/>
          </a:p>
        </p:txBody>
      </p:sp>
      <p:sp>
        <p:nvSpPr>
          <p:cNvPr id="8" name="Date Placeholder 7"/>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9" name="Slide Number Placeholder 8"/>
          <p:cNvSpPr>
            <a:spLocks noGrp="1"/>
          </p:cNvSpPr>
          <p:nvPr>
            <p:ph type="sldNum" sz="quarter" idx="15"/>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6"/>
          </p:nvPr>
        </p:nvSpPr>
        <p:spPr/>
        <p:txBody>
          <a:bodyPr/>
          <a:lstStyle/>
          <a:p>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342900"/>
            <a:ext cx="20574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endParaRPr kumimoji="0" lang="en-US"/>
          </a:p>
        </p:txBody>
      </p:sp>
      <p:sp>
        <p:nvSpPr>
          <p:cNvPr id="3" name="Picture Placeholder 2"/>
          <p:cNvSpPr>
            <a:spLocks noGrp="1"/>
          </p:cNvSpPr>
          <p:nvPr>
            <p:ph type="pic" idx="1"/>
          </p:nvPr>
        </p:nvSpPr>
        <p:spPr>
          <a:xfrm>
            <a:off x="457200" y="342900"/>
            <a:ext cx="6019800" cy="417195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endParaRPr kumimoji="0" lang="en-US"/>
          </a:p>
        </p:txBody>
      </p:sp>
      <p:sp>
        <p:nvSpPr>
          <p:cNvPr id="4" name="Text Placeholder 3"/>
          <p:cNvSpPr>
            <a:spLocks noGrp="1"/>
          </p:cNvSpPr>
          <p:nvPr>
            <p:ph type="body" sz="half" idx="2"/>
          </p:nvPr>
        </p:nvSpPr>
        <p:spPr>
          <a:xfrm>
            <a:off x="6629400" y="1200150"/>
            <a:ext cx="2057400" cy="33147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endParaRPr kumimoji="0" lang="en-US"/>
          </a:p>
        </p:txBody>
      </p:sp>
      <p:sp>
        <p:nvSpPr>
          <p:cNvPr id="8" name="Date Placeholder 7"/>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11/15/16</a:t>
            </a:fld>
            <a:endParaRPr lang="en-US"/>
          </a:p>
        </p:txBody>
      </p:sp>
      <p:sp>
        <p:nvSpPr>
          <p:cNvPr id="9" name="Slide Number Placeholder 8"/>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p:txBody>
          <a:bodyPr/>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085850"/>
            <a:ext cx="8229600" cy="350877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4652750"/>
            <a:ext cx="2590800" cy="288036"/>
          </a:xfrm>
          <a:prstGeom prst="rect">
            <a:avLst/>
          </a:prstGeom>
        </p:spPr>
        <p:txBody>
          <a:bodyPr vert="horz" anchor="ctr" anchorCtr="0"/>
          <a:lstStyle>
            <a:lvl1pPr algn="l" eaLnBrk="1" latinLnBrk="0" hangingPunct="1">
              <a:defRPr kumimoji="0" sz="1200">
                <a:solidFill>
                  <a:schemeClr val="tx2"/>
                </a:solidFill>
              </a:defRPr>
            </a:lvl1pPr>
          </a:lstStyle>
          <a:p>
            <a:pPr eaLnBrk="1" latinLnBrk="0" hangingPunct="1"/>
            <a:fld id="{B41ABA4E-CD72-497B-97AA-7213B3980F60}" type="datetimeFigureOut">
              <a:rPr lang="en-US" smtClean="0"/>
              <a:pPr eaLnBrk="1" latinLnBrk="0" hangingPunct="1"/>
              <a:t>11/15/16</a:t>
            </a:fld>
            <a:endParaRPr lang="en-US"/>
          </a:p>
        </p:txBody>
      </p:sp>
      <p:sp>
        <p:nvSpPr>
          <p:cNvPr id="10" name="Footer Placeholder 9"/>
          <p:cNvSpPr>
            <a:spLocks noGrp="1"/>
          </p:cNvSpPr>
          <p:nvPr>
            <p:ph type="ftr" sz="quarter" idx="3"/>
          </p:nvPr>
        </p:nvSpPr>
        <p:spPr>
          <a:xfrm>
            <a:off x="2133600" y="4652750"/>
            <a:ext cx="3581400" cy="288036"/>
          </a:xfrm>
          <a:prstGeom prst="rect">
            <a:avLst/>
          </a:prstGeom>
        </p:spPr>
        <p:txBody>
          <a:bodyPr vert="horz" anchor="ctr" anchorCtr="0"/>
          <a:lstStyle>
            <a:lvl1pPr algn="r" eaLnBrk="1" latinLnBrk="0" hangingPunct="1">
              <a:defRPr kumimoji="0" sz="1200">
                <a:solidFill>
                  <a:schemeClr val="tx2"/>
                </a:solidFill>
              </a:defRPr>
            </a:lvl1pPr>
          </a:lstStyle>
          <a:p>
            <a:endParaRPr kumimoji="0" lang="en-US"/>
          </a:p>
        </p:txBody>
      </p:sp>
      <p:sp>
        <p:nvSpPr>
          <p:cNvPr id="22" name="Slide Number Placeholder 21"/>
          <p:cNvSpPr>
            <a:spLocks noGrp="1"/>
          </p:cNvSpPr>
          <p:nvPr>
            <p:ph type="sldNum" sz="quarter" idx="4"/>
          </p:nvPr>
        </p:nvSpPr>
        <p:spPr>
          <a:xfrm>
            <a:off x="8410575" y="4636148"/>
            <a:ext cx="609600" cy="3429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D2E57653-3E58-4892-A7ED-712530ACC680}" type="slidenum">
              <a:rPr kumimoji="0" lang="en-US" smtClean="0"/>
              <a:pPr eaLnBrk="1" latinLnBrk="0" hangingPunct="1"/>
              <a:t>‹#›</a:t>
            </a:fld>
            <a:endParaRPr kumimoji="0" lang="en-US"/>
          </a:p>
        </p:txBody>
      </p:sp>
      <p:sp>
        <p:nvSpPr>
          <p:cNvPr id="5" name="Title Placeholder 4"/>
          <p:cNvSpPr>
            <a:spLocks noGrp="1"/>
          </p:cNvSpPr>
          <p:nvPr>
            <p:ph type="title"/>
          </p:nvPr>
        </p:nvSpPr>
        <p:spPr>
          <a:xfrm>
            <a:off x="457200" y="114300"/>
            <a:ext cx="8229600" cy="9144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2.mp4"/><Relationship Id="rId2" Type="http://schemas.openxmlformats.org/officeDocument/2006/relationships/video" Target="../media/media2.mp4"/></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Different, maybe better, ways of counting votes</a:t>
            </a:r>
            <a:endParaRPr lang="en-US" dirty="0"/>
          </a:p>
        </p:txBody>
      </p:sp>
      <p:sp>
        <p:nvSpPr>
          <p:cNvPr id="3" name="Title 2"/>
          <p:cNvSpPr>
            <a:spLocks noGrp="1"/>
          </p:cNvSpPr>
          <p:nvPr>
            <p:ph type="ctrTitle"/>
          </p:nvPr>
        </p:nvSpPr>
        <p:spPr/>
        <p:txBody>
          <a:bodyPr/>
          <a:lstStyle/>
          <a:p>
            <a:r>
              <a:rPr lang="en-US" dirty="0" smtClean="0"/>
              <a:t>A More Perfect Union</a:t>
            </a:r>
            <a:endParaRPr lang="en-US" dirty="0"/>
          </a:p>
        </p:txBody>
      </p:sp>
    </p:spTree>
    <p:extLst>
      <p:ext uri="{BB962C8B-B14F-4D97-AF65-F5344CB8AC3E}">
        <p14:creationId xmlns:p14="http://schemas.microsoft.com/office/powerpoint/2010/main" val="255444183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First Past The Post</a:t>
            </a:r>
          </a:p>
          <a:p>
            <a:pPr lvl="1"/>
            <a:r>
              <a:rPr lang="en-US" dirty="0" smtClean="0"/>
              <a:t>What we have now</a:t>
            </a:r>
          </a:p>
          <a:p>
            <a:pPr lvl="1"/>
            <a:r>
              <a:rPr lang="en-US" dirty="0" smtClean="0"/>
              <a:t>We inherited it from the British.  It’s used in Britain and its former colonies (USA, India, Canada)</a:t>
            </a:r>
          </a:p>
          <a:p>
            <a:r>
              <a:rPr lang="en-US" dirty="0" smtClean="0"/>
              <a:t>Two-round systems</a:t>
            </a:r>
          </a:p>
          <a:p>
            <a:pPr lvl="1"/>
            <a:r>
              <a:rPr lang="en-US" dirty="0" smtClean="0"/>
              <a:t>Like first past the post, but if no candidate has &gt; 50% of the votes, a second round is triggered, with only the top two vote getters as candidates</a:t>
            </a:r>
          </a:p>
        </p:txBody>
      </p:sp>
      <p:sp>
        <p:nvSpPr>
          <p:cNvPr id="3" name="Title 2"/>
          <p:cNvSpPr>
            <a:spLocks noGrp="1"/>
          </p:cNvSpPr>
          <p:nvPr>
            <p:ph type="title"/>
          </p:nvPr>
        </p:nvSpPr>
        <p:spPr/>
        <p:txBody>
          <a:bodyPr/>
          <a:lstStyle/>
          <a:p>
            <a:r>
              <a:rPr lang="en-US" dirty="0" smtClean="0"/>
              <a:t>Focus on Plurality/Majoritarian</a:t>
            </a:r>
            <a:endParaRPr lang="en-US" dirty="0"/>
          </a:p>
        </p:txBody>
      </p:sp>
    </p:spTree>
    <p:extLst>
      <p:ext uri="{BB962C8B-B14F-4D97-AF65-F5344CB8AC3E}">
        <p14:creationId xmlns:p14="http://schemas.microsoft.com/office/powerpoint/2010/main" val="99110340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Instant Runoff</a:t>
            </a:r>
          </a:p>
          <a:p>
            <a:pPr lvl="1"/>
            <a:r>
              <a:rPr lang="en-US" dirty="0" smtClean="0"/>
              <a:t>Rank your candidates in decreasing order of desirability</a:t>
            </a:r>
          </a:p>
          <a:p>
            <a:pPr lvl="1"/>
            <a:r>
              <a:rPr lang="en-US" dirty="0" smtClean="0"/>
              <a:t>Process of elimination until one candidate has &gt; 50%</a:t>
            </a:r>
          </a:p>
          <a:p>
            <a:r>
              <a:rPr lang="en-US" dirty="0" smtClean="0"/>
              <a:t>Score Voting</a:t>
            </a:r>
          </a:p>
          <a:p>
            <a:pPr lvl="1"/>
            <a:r>
              <a:rPr lang="en-US" dirty="0" smtClean="0"/>
              <a:t>Score each candidate on a scale</a:t>
            </a:r>
          </a:p>
          <a:p>
            <a:pPr lvl="2"/>
            <a:r>
              <a:rPr lang="en-US" dirty="0" smtClean="0"/>
              <a:t>1 – 10</a:t>
            </a:r>
          </a:p>
          <a:p>
            <a:pPr lvl="2"/>
            <a:r>
              <a:rPr lang="en-US" dirty="0" smtClean="0"/>
              <a:t>0 – 5 </a:t>
            </a:r>
            <a:r>
              <a:rPr lang="en-US" dirty="0" smtClean="0">
                <a:latin typeface="Zapf Dingbats"/>
                <a:ea typeface="Zapf Dingbats"/>
                <a:cs typeface="Zapf Dingbats"/>
                <a:sym typeface="Zapf Dingbats"/>
              </a:rPr>
              <a:t>★</a:t>
            </a:r>
            <a:r>
              <a:rPr lang="en-US" dirty="0" smtClean="0">
                <a:sym typeface="Zapf Dingbats"/>
              </a:rPr>
              <a:t>’s</a:t>
            </a:r>
          </a:p>
          <a:p>
            <a:pPr lvl="1"/>
            <a:r>
              <a:rPr lang="en-US" dirty="0" smtClean="0">
                <a:sym typeface="Zapf Dingbats"/>
              </a:rPr>
              <a:t>Approval voting: each candidate gets zero or </a:t>
            </a:r>
            <a:r>
              <a:rPr lang="en-US" smtClean="0">
                <a:sym typeface="Zapf Dingbats"/>
              </a:rPr>
              <a:t>one vote</a:t>
            </a:r>
            <a:endParaRPr lang="en-US" dirty="0" smtClean="0"/>
          </a:p>
        </p:txBody>
      </p:sp>
      <p:sp>
        <p:nvSpPr>
          <p:cNvPr id="3" name="Title 2"/>
          <p:cNvSpPr>
            <a:spLocks noGrp="1"/>
          </p:cNvSpPr>
          <p:nvPr>
            <p:ph type="title"/>
          </p:nvPr>
        </p:nvSpPr>
        <p:spPr/>
        <p:txBody>
          <a:bodyPr/>
          <a:lstStyle/>
          <a:p>
            <a:r>
              <a:rPr lang="en-US" dirty="0" smtClean="0"/>
              <a:t>Focus on Plurality/Majoritarian</a:t>
            </a:r>
            <a:endParaRPr lang="en-US" dirty="0"/>
          </a:p>
        </p:txBody>
      </p:sp>
    </p:spTree>
    <p:extLst>
      <p:ext uri="{BB962C8B-B14F-4D97-AF65-F5344CB8AC3E}">
        <p14:creationId xmlns:p14="http://schemas.microsoft.com/office/powerpoint/2010/main" val="533569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RV-carto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28875" y="1143000"/>
            <a:ext cx="4286250" cy="3429000"/>
          </a:xfrm>
        </p:spPr>
      </p:pic>
      <p:sp>
        <p:nvSpPr>
          <p:cNvPr id="3" name="Title 2"/>
          <p:cNvSpPr>
            <a:spLocks noGrp="1"/>
          </p:cNvSpPr>
          <p:nvPr>
            <p:ph type="title"/>
          </p:nvPr>
        </p:nvSpPr>
        <p:spPr/>
        <p:txBody>
          <a:bodyPr/>
          <a:lstStyle/>
          <a:p>
            <a:r>
              <a:rPr lang="en-US" dirty="0" smtClean="0"/>
              <a:t>How about a fun video?</a:t>
            </a:r>
            <a:endParaRPr lang="en-US" dirty="0"/>
          </a:p>
        </p:txBody>
      </p:sp>
    </p:spTree>
    <p:extLst>
      <p:ext uri="{BB962C8B-B14F-4D97-AF65-F5344CB8AC3E}">
        <p14:creationId xmlns:p14="http://schemas.microsoft.com/office/powerpoint/2010/main" val="417425991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RV-pokem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24000" y="1143000"/>
            <a:ext cx="6096000" cy="3429000"/>
          </a:xfrm>
        </p:spPr>
      </p:pic>
      <p:sp>
        <p:nvSpPr>
          <p:cNvPr id="3" name="Title 2"/>
          <p:cNvSpPr>
            <a:spLocks noGrp="1"/>
          </p:cNvSpPr>
          <p:nvPr>
            <p:ph type="title"/>
          </p:nvPr>
        </p:nvSpPr>
        <p:spPr/>
        <p:txBody>
          <a:bodyPr/>
          <a:lstStyle/>
          <a:p>
            <a:r>
              <a:rPr lang="en-US" dirty="0" smtClean="0"/>
              <a:t>And one more!</a:t>
            </a:r>
            <a:endParaRPr lang="en-US" dirty="0"/>
          </a:p>
        </p:txBody>
      </p:sp>
    </p:spTree>
    <p:extLst>
      <p:ext uri="{BB962C8B-B14F-4D97-AF65-F5344CB8AC3E}">
        <p14:creationId xmlns:p14="http://schemas.microsoft.com/office/powerpoint/2010/main" val="2241096770"/>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err="1" smtClean="0"/>
              <a:t>RCVMaine</a:t>
            </a:r>
            <a:r>
              <a:rPr lang="en-US" dirty="0" smtClean="0"/>
              <a:t> Question 5 Passed!</a:t>
            </a:r>
          </a:p>
          <a:p>
            <a:pPr lvl="1"/>
            <a:r>
              <a:rPr lang="en-US" dirty="0" smtClean="0"/>
              <a:t>The next </a:t>
            </a:r>
            <a:r>
              <a:rPr lang="en-US" dirty="0" err="1" smtClean="0"/>
              <a:t>governer’s</a:t>
            </a:r>
            <a:r>
              <a:rPr lang="en-US" dirty="0" smtClean="0"/>
              <a:t> race in Maine will use Ranked Choice Voting</a:t>
            </a:r>
            <a:endParaRPr lang="en-US" dirty="0"/>
          </a:p>
        </p:txBody>
      </p:sp>
      <p:sp>
        <p:nvSpPr>
          <p:cNvPr id="3" name="Title 2"/>
          <p:cNvSpPr>
            <a:spLocks noGrp="1"/>
          </p:cNvSpPr>
          <p:nvPr>
            <p:ph type="title"/>
          </p:nvPr>
        </p:nvSpPr>
        <p:spPr/>
        <p:txBody>
          <a:bodyPr/>
          <a:lstStyle/>
          <a:p>
            <a:r>
              <a:rPr lang="en-US" dirty="0" smtClean="0"/>
              <a:t>Good News!</a:t>
            </a:r>
            <a:endParaRPr lang="en-US" dirty="0"/>
          </a:p>
        </p:txBody>
      </p:sp>
    </p:spTree>
    <p:extLst>
      <p:ext uri="{BB962C8B-B14F-4D97-AF65-F5344CB8AC3E}">
        <p14:creationId xmlns:p14="http://schemas.microsoft.com/office/powerpoint/2010/main" val="50192483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First Past the Post style</a:t>
            </a:r>
          </a:p>
          <a:p>
            <a:r>
              <a:rPr lang="en-US" dirty="0" smtClean="0"/>
              <a:t>Ranked Choice style</a:t>
            </a:r>
            <a:endParaRPr lang="en-US" dirty="0"/>
          </a:p>
        </p:txBody>
      </p:sp>
      <p:sp>
        <p:nvSpPr>
          <p:cNvPr id="3" name="Title 2"/>
          <p:cNvSpPr>
            <a:spLocks noGrp="1"/>
          </p:cNvSpPr>
          <p:nvPr>
            <p:ph type="title"/>
          </p:nvPr>
        </p:nvSpPr>
        <p:spPr/>
        <p:txBody>
          <a:bodyPr/>
          <a:lstStyle/>
          <a:p>
            <a:r>
              <a:rPr lang="en-US" dirty="0" smtClean="0"/>
              <a:t>Now it’s your turn!</a:t>
            </a:r>
            <a:endParaRPr lang="en-US" dirty="0"/>
          </a:p>
        </p:txBody>
      </p:sp>
    </p:spTree>
    <p:extLst>
      <p:ext uri="{BB962C8B-B14F-4D97-AF65-F5344CB8AC3E}">
        <p14:creationId xmlns:p14="http://schemas.microsoft.com/office/powerpoint/2010/main" val="1596031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First Past The Post</a:t>
            </a:r>
          </a:p>
          <a:p>
            <a:pPr lvl="1"/>
            <a:r>
              <a:rPr lang="en-US" dirty="0"/>
              <a:t>Vulnerable to “spoiler” problem</a:t>
            </a:r>
          </a:p>
          <a:p>
            <a:r>
              <a:rPr lang="en-US" dirty="0"/>
              <a:t>Instant Runoff Voting</a:t>
            </a:r>
          </a:p>
          <a:p>
            <a:pPr lvl="1"/>
            <a:r>
              <a:rPr lang="en-US" dirty="0"/>
              <a:t>Vulnerable to strategic voting in certain cases.</a:t>
            </a:r>
          </a:p>
          <a:p>
            <a:pPr lvl="2"/>
            <a:r>
              <a:rPr lang="en-US" dirty="0"/>
              <a:t>People still structuring their votes not based on who they think is best, but who they think will win.</a:t>
            </a:r>
            <a:endParaRPr lang="en-US" dirty="0"/>
          </a:p>
        </p:txBody>
      </p:sp>
      <p:sp>
        <p:nvSpPr>
          <p:cNvPr id="3" name="Title 2"/>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75108141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onstitution.jpg"/>
          <p:cNvPicPr>
            <a:picLocks noGrp="1" noChangeAspect="1"/>
          </p:cNvPicPr>
          <p:nvPr>
            <p:ph idx="1"/>
          </p:nvPr>
        </p:nvPicPr>
        <p:blipFill>
          <a:blip r:embed="rId3" cstate="print">
            <a:extLst>
              <a:ext uri="{28A0092B-C50C-407E-A947-70E740481C1C}">
                <a14:useLocalDpi xmlns:a14="http://schemas.microsoft.com/office/drawing/2010/main" val="0"/>
              </a:ext>
            </a:extLst>
          </a:blip>
          <a:srcRect l="-39790" r="-39790"/>
          <a:stretch>
            <a:fillRect/>
          </a:stretch>
        </p:blipFill>
        <p:spPr/>
      </p:pic>
      <p:sp>
        <p:nvSpPr>
          <p:cNvPr id="3" name="Title 2"/>
          <p:cNvSpPr>
            <a:spLocks noGrp="1"/>
          </p:cNvSpPr>
          <p:nvPr>
            <p:ph type="title"/>
          </p:nvPr>
        </p:nvSpPr>
        <p:spPr/>
        <p:txBody>
          <a:bodyPr/>
          <a:lstStyle/>
          <a:p>
            <a:r>
              <a:rPr lang="en-US" dirty="0" smtClean="0"/>
              <a:t>We the People</a:t>
            </a:r>
            <a:r>
              <a:rPr lang="is-IS" dirty="0" smtClean="0"/>
              <a:t>…</a:t>
            </a:r>
            <a:endParaRPr lang="en-US" dirty="0"/>
          </a:p>
        </p:txBody>
      </p:sp>
    </p:spTree>
    <p:extLst>
      <p:ext uri="{BB962C8B-B14F-4D97-AF65-F5344CB8AC3E}">
        <p14:creationId xmlns:p14="http://schemas.microsoft.com/office/powerpoint/2010/main" val="136544756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Lots of things to vote for</a:t>
            </a:r>
          </a:p>
          <a:p>
            <a:r>
              <a:rPr lang="en-US" dirty="0" smtClean="0"/>
              <a:t>Lots of ways to count the votes</a:t>
            </a:r>
          </a:p>
          <a:p>
            <a:endParaRPr lang="en-US" dirty="0"/>
          </a:p>
        </p:txBody>
      </p:sp>
      <p:sp>
        <p:nvSpPr>
          <p:cNvPr id="3" name="Title 2"/>
          <p:cNvSpPr>
            <a:spLocks noGrp="1"/>
          </p:cNvSpPr>
          <p:nvPr>
            <p:ph type="title"/>
          </p:nvPr>
        </p:nvSpPr>
        <p:spPr/>
        <p:txBody>
          <a:bodyPr>
            <a:normAutofit/>
          </a:bodyPr>
          <a:lstStyle/>
          <a:p>
            <a:r>
              <a:rPr lang="en-US" dirty="0" smtClean="0"/>
              <a:t>Introduction</a:t>
            </a:r>
            <a:endParaRPr lang="en-US" dirty="0"/>
          </a:p>
        </p:txBody>
      </p:sp>
    </p:spTree>
    <p:extLst>
      <p:ext uri="{BB962C8B-B14F-4D97-AF65-F5344CB8AC3E}">
        <p14:creationId xmlns:p14="http://schemas.microsoft.com/office/powerpoint/2010/main" val="130541119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Not about the Electoral College</a:t>
            </a:r>
          </a:p>
          <a:p>
            <a:pPr lvl="1"/>
            <a:r>
              <a:rPr lang="en-US" dirty="0" smtClean="0"/>
              <a:t>I have a hard time explaining why Hillary received at least 600,000 more votes than Donald Trump, but still is not President.</a:t>
            </a:r>
          </a:p>
          <a:p>
            <a:pPr lvl="1"/>
            <a:r>
              <a:rPr lang="en-US" dirty="0" smtClean="0"/>
              <a:t>It has something to do with rural-urban population density.</a:t>
            </a:r>
          </a:p>
          <a:p>
            <a:pPr lvl="1"/>
            <a:r>
              <a:rPr lang="en-US" dirty="0" smtClean="0"/>
              <a:t>But it happened the last two times the party of the president changed for a first term Presidential election.</a:t>
            </a:r>
          </a:p>
          <a:p>
            <a:endParaRPr lang="en-US" dirty="0"/>
          </a:p>
        </p:txBody>
      </p:sp>
      <p:sp>
        <p:nvSpPr>
          <p:cNvPr id="3" name="Title 2"/>
          <p:cNvSpPr>
            <a:spLocks noGrp="1"/>
          </p:cNvSpPr>
          <p:nvPr>
            <p:ph type="title"/>
          </p:nvPr>
        </p:nvSpPr>
        <p:spPr/>
        <p:txBody>
          <a:bodyPr>
            <a:normAutofit/>
          </a:bodyPr>
          <a:lstStyle/>
          <a:p>
            <a:r>
              <a:rPr lang="en-US" dirty="0" smtClean="0"/>
              <a:t>Introduction</a:t>
            </a:r>
            <a:endParaRPr lang="en-US" dirty="0"/>
          </a:p>
        </p:txBody>
      </p:sp>
    </p:spTree>
    <p:extLst>
      <p:ext uri="{BB962C8B-B14F-4D97-AF65-F5344CB8AC3E}">
        <p14:creationId xmlns:p14="http://schemas.microsoft.com/office/powerpoint/2010/main" val="16282948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smtClean="0"/>
              <a:t>Anyhow</a:t>
            </a:r>
            <a:endParaRPr lang="en-US"/>
          </a:p>
        </p:txBody>
      </p:sp>
    </p:spTree>
    <p:extLst>
      <p:ext uri="{BB962C8B-B14F-4D97-AF65-F5344CB8AC3E}">
        <p14:creationId xmlns:p14="http://schemas.microsoft.com/office/powerpoint/2010/main" val="2781460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Things to vote for: People</a:t>
            </a:r>
            <a:endParaRPr lang="en-US" dirty="0"/>
          </a:p>
        </p:txBody>
      </p:sp>
      <p:sp>
        <p:nvSpPr>
          <p:cNvPr id="2" name="Content Placeholder 1"/>
          <p:cNvSpPr>
            <a:spLocks noGrp="1"/>
          </p:cNvSpPr>
          <p:nvPr>
            <p:ph sz="half" idx="1"/>
          </p:nvPr>
        </p:nvSpPr>
        <p:spPr/>
        <p:txBody>
          <a:bodyPr/>
          <a:lstStyle/>
          <a:p>
            <a:r>
              <a:rPr lang="en-US" dirty="0" smtClean="0"/>
              <a:t>Single seat</a:t>
            </a:r>
          </a:p>
          <a:p>
            <a:pPr lvl="1"/>
            <a:r>
              <a:rPr lang="en-US" dirty="0" smtClean="0"/>
              <a:t>President</a:t>
            </a:r>
          </a:p>
          <a:p>
            <a:pPr lvl="1"/>
            <a:r>
              <a:rPr lang="en-US" dirty="0" smtClean="0"/>
              <a:t>Senator</a:t>
            </a:r>
          </a:p>
          <a:p>
            <a:pPr lvl="1"/>
            <a:r>
              <a:rPr lang="en-US" dirty="0" smtClean="0"/>
              <a:t>Governor</a:t>
            </a:r>
          </a:p>
          <a:p>
            <a:pPr lvl="1"/>
            <a:r>
              <a:rPr lang="en-US" dirty="0" smtClean="0"/>
              <a:t>Mayor</a:t>
            </a:r>
          </a:p>
          <a:p>
            <a:pPr lvl="1"/>
            <a:r>
              <a:rPr lang="en-US" dirty="0" smtClean="0"/>
              <a:t>Member of House of Representatives</a:t>
            </a:r>
          </a:p>
          <a:p>
            <a:pPr lvl="1"/>
            <a:r>
              <a:rPr lang="en-US" dirty="0" smtClean="0"/>
              <a:t>Leader of </a:t>
            </a:r>
            <a:r>
              <a:rPr lang="en-US" smtClean="0"/>
              <a:t>a club</a:t>
            </a:r>
            <a:endParaRPr lang="en-US" dirty="0" smtClean="0"/>
          </a:p>
        </p:txBody>
      </p:sp>
      <p:sp>
        <p:nvSpPr>
          <p:cNvPr id="4" name="Content Placeholder 3"/>
          <p:cNvSpPr>
            <a:spLocks noGrp="1"/>
          </p:cNvSpPr>
          <p:nvPr>
            <p:ph sz="half" idx="2"/>
          </p:nvPr>
        </p:nvSpPr>
        <p:spPr/>
        <p:txBody>
          <a:bodyPr/>
          <a:lstStyle/>
          <a:p>
            <a:r>
              <a:rPr lang="en-US" dirty="0" smtClean="0"/>
              <a:t>Multiple seat</a:t>
            </a:r>
          </a:p>
          <a:p>
            <a:pPr lvl="1"/>
            <a:r>
              <a:rPr lang="en-US" dirty="0" smtClean="0"/>
              <a:t>Board of supervisors</a:t>
            </a:r>
          </a:p>
          <a:p>
            <a:pPr lvl="1"/>
            <a:r>
              <a:rPr lang="en-US" dirty="0" smtClean="0"/>
              <a:t>School Board</a:t>
            </a:r>
          </a:p>
          <a:p>
            <a:pPr lvl="1"/>
            <a:r>
              <a:rPr lang="en-US" dirty="0" smtClean="0"/>
              <a:t>Homeowner’s Association</a:t>
            </a:r>
          </a:p>
          <a:p>
            <a:pPr lvl="1"/>
            <a:r>
              <a:rPr lang="en-US" dirty="0" smtClean="0"/>
              <a:t>City Council</a:t>
            </a:r>
          </a:p>
          <a:p>
            <a:pPr lvl="1"/>
            <a:r>
              <a:rPr lang="en-US" dirty="0" smtClean="0"/>
              <a:t>Student Council</a:t>
            </a:r>
            <a:endParaRPr lang="en-US" dirty="0"/>
          </a:p>
        </p:txBody>
      </p:sp>
    </p:spTree>
    <p:extLst>
      <p:ext uri="{BB962C8B-B14F-4D97-AF65-F5344CB8AC3E}">
        <p14:creationId xmlns:p14="http://schemas.microsoft.com/office/powerpoint/2010/main" val="200169995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Oscars: Movies</a:t>
            </a:r>
          </a:p>
          <a:p>
            <a:r>
              <a:rPr lang="en-US" dirty="0" smtClean="0"/>
              <a:t>Grammys: Music</a:t>
            </a:r>
          </a:p>
          <a:p>
            <a:r>
              <a:rPr lang="en-US" dirty="0" err="1" smtClean="0"/>
              <a:t>Tonys</a:t>
            </a:r>
            <a:r>
              <a:rPr lang="en-US" dirty="0" smtClean="0"/>
              <a:t>: Live productions (plays, musicals)</a:t>
            </a:r>
          </a:p>
          <a:p>
            <a:r>
              <a:rPr lang="en-US" dirty="0" smtClean="0"/>
              <a:t>Newbery and Caldecott Medals: Books</a:t>
            </a:r>
          </a:p>
          <a:p>
            <a:r>
              <a:rPr lang="en-US" dirty="0" smtClean="0"/>
              <a:t>Products</a:t>
            </a:r>
          </a:p>
          <a:p>
            <a:pPr lvl="1"/>
            <a:r>
              <a:rPr lang="en-US" dirty="0" smtClean="0"/>
              <a:t>Amazon reviews</a:t>
            </a:r>
          </a:p>
          <a:p>
            <a:pPr lvl="1"/>
            <a:r>
              <a:rPr lang="en-US" dirty="0" smtClean="0"/>
              <a:t>Yelp ratings</a:t>
            </a:r>
          </a:p>
          <a:p>
            <a:pPr lvl="1"/>
            <a:r>
              <a:rPr lang="en-US" dirty="0" err="1" smtClean="0"/>
              <a:t>Tripadvisor</a:t>
            </a:r>
            <a:r>
              <a:rPr lang="en-US" dirty="0" smtClean="0"/>
              <a:t> ratings</a:t>
            </a:r>
            <a:endParaRPr lang="en-US" dirty="0"/>
          </a:p>
        </p:txBody>
      </p:sp>
      <p:sp>
        <p:nvSpPr>
          <p:cNvPr id="3" name="Title 2"/>
          <p:cNvSpPr>
            <a:spLocks noGrp="1"/>
          </p:cNvSpPr>
          <p:nvPr>
            <p:ph type="title"/>
          </p:nvPr>
        </p:nvSpPr>
        <p:spPr/>
        <p:txBody>
          <a:bodyPr/>
          <a:lstStyle/>
          <a:p>
            <a:r>
              <a:rPr lang="en-US" dirty="0" smtClean="0"/>
              <a:t>Things to vote for: Things</a:t>
            </a:r>
            <a:endParaRPr lang="en-US" dirty="0"/>
          </a:p>
        </p:txBody>
      </p:sp>
    </p:spTree>
    <p:extLst>
      <p:ext uri="{BB962C8B-B14F-4D97-AF65-F5344CB8AC3E}">
        <p14:creationId xmlns:p14="http://schemas.microsoft.com/office/powerpoint/2010/main" val="163117282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SO MANY WAYS!</a:t>
            </a:r>
          </a:p>
          <a:p>
            <a:r>
              <a:rPr lang="en-US" dirty="0" smtClean="0"/>
              <a:t>At least 12 distinctly different systems, with numerous variations of each.</a:t>
            </a:r>
          </a:p>
          <a:p>
            <a:r>
              <a:rPr lang="en-US" dirty="0" smtClean="0"/>
              <a:t>No commonly agreed upon names for all the systems.</a:t>
            </a:r>
          </a:p>
          <a:p>
            <a:r>
              <a:rPr lang="en-US" dirty="0" smtClean="0"/>
              <a:t>Which one is best?</a:t>
            </a:r>
          </a:p>
          <a:p>
            <a:pPr lvl="1"/>
            <a:r>
              <a:rPr lang="en-US" dirty="0" smtClean="0"/>
              <a:t>Remember, we’re trying to build a </a:t>
            </a:r>
            <a:r>
              <a:rPr lang="en-US" i="1" dirty="0" smtClean="0"/>
              <a:t>more</a:t>
            </a:r>
            <a:r>
              <a:rPr lang="en-US" dirty="0" smtClean="0"/>
              <a:t> perfect union.</a:t>
            </a:r>
          </a:p>
          <a:p>
            <a:pPr lvl="1"/>
            <a:r>
              <a:rPr lang="en-US" dirty="0" smtClean="0"/>
              <a:t>There is no perfect system.  Every one has its flaws</a:t>
            </a:r>
          </a:p>
        </p:txBody>
      </p:sp>
      <p:sp>
        <p:nvSpPr>
          <p:cNvPr id="3" name="Title 2"/>
          <p:cNvSpPr>
            <a:spLocks noGrp="1"/>
          </p:cNvSpPr>
          <p:nvPr>
            <p:ph type="title"/>
          </p:nvPr>
        </p:nvSpPr>
        <p:spPr/>
        <p:txBody>
          <a:bodyPr/>
          <a:lstStyle/>
          <a:p>
            <a:r>
              <a:rPr lang="en-US" dirty="0" smtClean="0"/>
              <a:t>Ways to Count the Votes</a:t>
            </a:r>
            <a:endParaRPr lang="en-US" dirty="0"/>
          </a:p>
        </p:txBody>
      </p:sp>
    </p:spTree>
    <p:extLst>
      <p:ext uri="{BB962C8B-B14F-4D97-AF65-F5344CB8AC3E}">
        <p14:creationId xmlns:p14="http://schemas.microsoft.com/office/powerpoint/2010/main" val="242830055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Proportional Representation Systems</a:t>
            </a:r>
          </a:p>
          <a:p>
            <a:pPr lvl="1"/>
            <a:r>
              <a:rPr lang="en-US" dirty="0" smtClean="0"/>
              <a:t>Multi-member bodies</a:t>
            </a:r>
          </a:p>
          <a:p>
            <a:r>
              <a:rPr lang="en-US" dirty="0" smtClean="0"/>
              <a:t>Mixed Member Systems</a:t>
            </a:r>
          </a:p>
          <a:p>
            <a:pPr lvl="1"/>
            <a:r>
              <a:rPr lang="en-US" dirty="0" smtClean="0"/>
              <a:t>Multi-member bodies</a:t>
            </a:r>
          </a:p>
          <a:p>
            <a:r>
              <a:rPr lang="en-US" dirty="0" smtClean="0"/>
              <a:t>Plurality/Majoritarian systems</a:t>
            </a:r>
          </a:p>
          <a:p>
            <a:pPr lvl="1"/>
            <a:r>
              <a:rPr lang="en-US" dirty="0" smtClean="0"/>
              <a:t>Single-seat</a:t>
            </a:r>
            <a:endParaRPr lang="en-US" dirty="0"/>
          </a:p>
        </p:txBody>
      </p:sp>
      <p:sp>
        <p:nvSpPr>
          <p:cNvPr id="3" name="Title 2"/>
          <p:cNvSpPr>
            <a:spLocks noGrp="1"/>
          </p:cNvSpPr>
          <p:nvPr>
            <p:ph type="title"/>
          </p:nvPr>
        </p:nvSpPr>
        <p:spPr/>
        <p:txBody>
          <a:bodyPr/>
          <a:lstStyle/>
          <a:p>
            <a:r>
              <a:rPr lang="en-US" dirty="0" smtClean="0"/>
              <a:t>Three Classes of Voting Systems</a:t>
            </a:r>
            <a:endParaRPr lang="en-US" dirty="0"/>
          </a:p>
        </p:txBody>
      </p:sp>
    </p:spTree>
    <p:extLst>
      <p:ext uri="{BB962C8B-B14F-4D97-AF65-F5344CB8AC3E}">
        <p14:creationId xmlns:p14="http://schemas.microsoft.com/office/powerpoint/2010/main" val="276544951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Paper.thmx</Template>
  <TotalTime>179</TotalTime>
  <Words>633</Words>
  <Application>Microsoft Macintosh PowerPoint</Application>
  <PresentationFormat>On-screen Show (16:9)</PresentationFormat>
  <Paragraphs>88</Paragraphs>
  <Slides>16</Slides>
  <Notes>1</Notes>
  <HiddenSlides>0</HiddenSlides>
  <MMClips>2</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Paper</vt:lpstr>
      <vt:lpstr>A More Perfect Union</vt:lpstr>
      <vt:lpstr>We the People…</vt:lpstr>
      <vt:lpstr>Introduction</vt:lpstr>
      <vt:lpstr>Introduction</vt:lpstr>
      <vt:lpstr>Anyhow</vt:lpstr>
      <vt:lpstr>Things to vote for: People</vt:lpstr>
      <vt:lpstr>Things to vote for: Things</vt:lpstr>
      <vt:lpstr>Ways to Count the Votes</vt:lpstr>
      <vt:lpstr>Three Classes of Voting Systems</vt:lpstr>
      <vt:lpstr>Focus on Plurality/Majoritarian</vt:lpstr>
      <vt:lpstr>Focus on Plurality/Majoritarian</vt:lpstr>
      <vt:lpstr>How about a fun video?</vt:lpstr>
      <vt:lpstr>And one more!</vt:lpstr>
      <vt:lpstr>Good News!</vt:lpstr>
      <vt:lpstr>Now it’s your turn!</vt:lpstr>
      <vt:lpstr>Summary</vt:lpstr>
    </vt:vector>
  </TitlesOfParts>
  <Company>Oracle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More Perfect Union</dc:title>
  <dc:creator>Edward Burns</dc:creator>
  <cp:lastModifiedBy>Edward Burns</cp:lastModifiedBy>
  <cp:revision>19</cp:revision>
  <dcterms:created xsi:type="dcterms:W3CDTF">2016-11-15T02:49:49Z</dcterms:created>
  <dcterms:modified xsi:type="dcterms:W3CDTF">2016-11-15T15:12:36Z</dcterms:modified>
</cp:coreProperties>
</file>

<file path=docProps/thumbnail.jpeg>
</file>